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7958" autoAdjust="0"/>
    <p:restoredTop sz="94660"/>
  </p:normalViewPr>
  <p:slideViewPr>
    <p:cSldViewPr snapToObjects="1">
      <p:cViewPr varScale="1">
        <p:scale>
          <a:sx n="145" d="100"/>
          <a:sy n="145" d="100"/>
        </p:scale>
        <p:origin x="-2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8A14A-2CEC-F34C-91E9-84E01EC8361B}" type="datetimeFigureOut">
              <a:rPr lang="en-US" smtClean="0"/>
              <a:t>3/18/12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5759D-D47D-5C48-8486-D55E39FFD3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8A14A-2CEC-F34C-91E9-84E01EC8361B}" type="datetimeFigureOut">
              <a:rPr lang="en-US" smtClean="0"/>
              <a:t>3/18/12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5759D-D47D-5C48-8486-D55E39FFD3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8A14A-2CEC-F34C-91E9-84E01EC8361B}" type="datetimeFigureOut">
              <a:rPr lang="en-US" smtClean="0"/>
              <a:t>3/18/12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5759D-D47D-5C48-8486-D55E39FFD3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8A14A-2CEC-F34C-91E9-84E01EC8361B}" type="datetimeFigureOut">
              <a:rPr lang="en-US" smtClean="0"/>
              <a:t>3/18/12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5759D-D47D-5C48-8486-D55E39FFD3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8A14A-2CEC-F34C-91E9-84E01EC8361B}" type="datetimeFigureOut">
              <a:rPr lang="en-US" smtClean="0"/>
              <a:t>3/18/12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5759D-D47D-5C48-8486-D55E39FFD3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8A14A-2CEC-F34C-91E9-84E01EC8361B}" type="datetimeFigureOut">
              <a:rPr lang="en-US" smtClean="0"/>
              <a:t>3/18/12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5759D-D47D-5C48-8486-D55E39FFD3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8A14A-2CEC-F34C-91E9-84E01EC8361B}" type="datetimeFigureOut">
              <a:rPr lang="en-US" smtClean="0"/>
              <a:t>3/18/12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5759D-D47D-5C48-8486-D55E39FFD3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8A14A-2CEC-F34C-91E9-84E01EC8361B}" type="datetimeFigureOut">
              <a:rPr lang="en-US" smtClean="0"/>
              <a:t>3/18/12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5759D-D47D-5C48-8486-D55E39FFD3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8A14A-2CEC-F34C-91E9-84E01EC8361B}" type="datetimeFigureOut">
              <a:rPr lang="en-US" smtClean="0"/>
              <a:t>3/18/12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5759D-D47D-5C48-8486-D55E39FFD3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8A14A-2CEC-F34C-91E9-84E01EC8361B}" type="datetimeFigureOut">
              <a:rPr lang="en-US" smtClean="0"/>
              <a:t>3/18/12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5759D-D47D-5C48-8486-D55E39FFD3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8A14A-2CEC-F34C-91E9-84E01EC8361B}" type="datetimeFigureOut">
              <a:rPr lang="en-US" smtClean="0"/>
              <a:t>3/18/12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25759D-D47D-5C48-8486-D55E39FFD3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8A14A-2CEC-F34C-91E9-84E01EC8361B}" type="datetimeFigureOut">
              <a:rPr lang="en-US" smtClean="0"/>
              <a:t>3/18/12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5759D-D47D-5C48-8486-D55E39FFD3F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Proposal Essay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Essay #5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Center on the Audience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355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Focus on a particular audience, especially on people who can get something done. </a:t>
            </a:r>
          </a:p>
          <a:p>
            <a:r>
              <a:rPr lang="en-US" sz="2400" dirty="0" smtClean="0"/>
              <a:t>General audience proposals can usually be found in the newspaper regarding small, local issues. </a:t>
            </a:r>
          </a:p>
          <a:p>
            <a:r>
              <a:rPr lang="en-US" sz="2400" dirty="0" smtClean="0"/>
              <a:t>Grand proposals need to influence individuals (such as financiers, developers, public officials, and legislators) who have the power to make change happen. </a:t>
            </a:r>
          </a:p>
          <a:p>
            <a:r>
              <a:rPr lang="en-US" sz="2400" dirty="0" smtClean="0"/>
              <a:t>Identifying your potential audiences is critical to the success of your proposal. </a:t>
            </a:r>
          </a:p>
          <a:p>
            <a:r>
              <a:rPr lang="en-US" sz="2400" dirty="0" smtClean="0"/>
              <a:t>The proposal must also be compatible with the audiences values.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Developing Proposals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a Need or Problem</a:t>
            </a:r>
          </a:p>
          <a:p>
            <a:r>
              <a:rPr lang="en-US" dirty="0" smtClean="0"/>
              <a:t>Make a Strong and Clear Claim</a:t>
            </a:r>
          </a:p>
          <a:p>
            <a:r>
              <a:rPr lang="en-US" dirty="0" smtClean="0"/>
              <a:t>Show that the Proposal Addresses the Need or Problem</a:t>
            </a:r>
          </a:p>
          <a:p>
            <a:r>
              <a:rPr lang="en-US" dirty="0" smtClean="0"/>
              <a:t>Show that the Proposal is Feasible</a:t>
            </a:r>
          </a:p>
          <a:p>
            <a:r>
              <a:rPr lang="en-US" dirty="0" smtClean="0"/>
              <a:t>Back it up the Experiences of </a:t>
            </a:r>
            <a:r>
              <a:rPr lang="en-US" dirty="0"/>
              <a:t>T</a:t>
            </a:r>
            <a:r>
              <a:rPr lang="en-US" dirty="0" smtClean="0"/>
              <a:t>hose Effected</a:t>
            </a:r>
          </a:p>
          <a:p>
            <a:r>
              <a:rPr lang="en-US" dirty="0" smtClean="0"/>
              <a:t>Consider Design and Visuals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 Need or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Be sure the need/problem is not a result of a larger issue.</a:t>
            </a:r>
          </a:p>
          <a:p>
            <a:r>
              <a:rPr lang="en-US" dirty="0" smtClean="0"/>
              <a:t>Establish the need or problem…</a:t>
            </a:r>
          </a:p>
          <a:p>
            <a:pPr lvl="1"/>
            <a:r>
              <a:rPr lang="en-US" dirty="0" smtClean="0"/>
              <a:t>Paint a picture of the need/problem in concrete and memorable ways</a:t>
            </a:r>
          </a:p>
          <a:p>
            <a:pPr lvl="1"/>
            <a:r>
              <a:rPr lang="en-US" dirty="0" smtClean="0"/>
              <a:t>Show how the need/problem affects the audience for the argument as well as the larger society</a:t>
            </a:r>
          </a:p>
          <a:p>
            <a:pPr lvl="1"/>
            <a:r>
              <a:rPr lang="en-US" dirty="0" smtClean="0"/>
              <a:t>Explain why the need or problem is significant</a:t>
            </a:r>
          </a:p>
          <a:p>
            <a:pPr lvl="1"/>
            <a:r>
              <a:rPr lang="en-US" dirty="0" smtClean="0"/>
              <a:t>Explain why other attempts to address the issue may have failed (warning: some problems grow worse each time someone tinkers with them!)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Make a Strong and Clear Claim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Thesis: A </a:t>
            </a:r>
            <a:r>
              <a:rPr lang="en-US" dirty="0"/>
              <a:t>should do B because of </a:t>
            </a:r>
            <a:r>
              <a:rPr lang="en-US" dirty="0" smtClean="0"/>
              <a:t>C.</a:t>
            </a:r>
          </a:p>
          <a:p>
            <a:r>
              <a:rPr lang="en-US" dirty="0" smtClean="0"/>
              <a:t>Claim: X or Y should ____ followed by the </a:t>
            </a:r>
            <a:r>
              <a:rPr lang="en-US" dirty="0" err="1" smtClean="0"/>
              <a:t>reason(s</a:t>
            </a:r>
            <a:r>
              <a:rPr lang="en-US" dirty="0" smtClean="0"/>
              <a:t>) that X or Y should act and the effects of adopting the proposal. 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Show that the Proposal Addresses the Need or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important but tricky part of making a successful proposal is relating the claim to the need or problem that it addresses. </a:t>
            </a:r>
          </a:p>
          <a:p>
            <a:r>
              <a:rPr lang="en-US" dirty="0" smtClean="0"/>
              <a:t>Sometimes a proposal calls for audience to dream about how it fulfills a need or solves a problem that might not be immediately recognizable.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Show that the Proposal is Feasible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Feasible – The action proposed can be carried out in a reasonable way.</a:t>
            </a:r>
          </a:p>
          <a:p>
            <a:r>
              <a:rPr lang="en-US" dirty="0" smtClean="0"/>
              <a:t>Present evidence from similar cases, personal experience of those involved, from observational data, from interview or survey data, from internet research, or other sources.</a:t>
            </a:r>
          </a:p>
          <a:p>
            <a:r>
              <a:rPr lang="en-US" dirty="0" smtClean="0"/>
              <a:t>Must show that what you propose can be done with the resources available. </a:t>
            </a:r>
          </a:p>
          <a:p>
            <a:pPr lvl="1"/>
            <a:r>
              <a:rPr lang="en-US" dirty="0" smtClean="0"/>
              <a:t>Calls for funds, personnel or skills beyond reason are easily rejected!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Experiences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3556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Is the experience directly related to the need/problem that you seek to address or to your proposal about it?</a:t>
            </a:r>
          </a:p>
          <a:p>
            <a:r>
              <a:rPr lang="en-US" dirty="0" smtClean="0"/>
              <a:t>Will the experience be appropriate and speak convincingly to the audience? Will the audience immediately understand its significance, or will it require explanation?</a:t>
            </a:r>
          </a:p>
          <a:p>
            <a:r>
              <a:rPr lang="en-US" dirty="0" smtClean="0"/>
              <a:t>Does the experience fit logically with the other reasons that you’re using to support your claim?</a:t>
            </a:r>
          </a:p>
          <a:p>
            <a:r>
              <a:rPr lang="en-US" dirty="0" smtClean="0"/>
              <a:t>BE CAREFUL! The proposal must NOT look like you are trying to serve your own interests!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 Design and Visuals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Format? Letter, memo, webpage, feasibility report, brochure, or prospectus</a:t>
            </a:r>
          </a:p>
          <a:p>
            <a:r>
              <a:rPr lang="en-US" dirty="0" smtClean="0"/>
              <a:t>Each design may add to or detract from your effectiveness</a:t>
            </a:r>
          </a:p>
          <a:p>
            <a:r>
              <a:rPr lang="en-US" dirty="0" smtClean="0"/>
              <a:t>Essay form: headings, subheadings, type form, white space, margins</a:t>
            </a:r>
          </a:p>
          <a:p>
            <a:pPr lvl="1"/>
            <a:r>
              <a:rPr lang="en-US" dirty="0" smtClean="0"/>
              <a:t>Can guide readers and enhance persuasiveness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sure you include…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 description of a problem that needs a solution</a:t>
            </a:r>
          </a:p>
          <a:p>
            <a:r>
              <a:rPr lang="en-US" dirty="0" smtClean="0"/>
              <a:t>A claim that proposes a practice or policy that addresses a problem or need, is oriented toward action, is directed at the future, and is appropriate to your audience</a:t>
            </a:r>
          </a:p>
          <a:p>
            <a:r>
              <a:rPr lang="en-US" dirty="0" smtClean="0"/>
              <a:t>Statements that clearly relate the claim to the problem or need</a:t>
            </a:r>
          </a:p>
          <a:p>
            <a:r>
              <a:rPr lang="en-US" dirty="0" smtClean="0"/>
              <a:t>Evidence that the proposal will effectively address the need or solve the problem and that it’s workable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Tomorrow…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Come with three or four possible topic ideas. </a:t>
            </a:r>
          </a:p>
          <a:p>
            <a:r>
              <a:rPr lang="en-US" dirty="0" smtClean="0"/>
              <a:t>Be sure topic ideas are narrow. </a:t>
            </a:r>
          </a:p>
          <a:p>
            <a:pPr lvl="1"/>
            <a:r>
              <a:rPr lang="en-US" dirty="0" smtClean="0"/>
              <a:t>Ex: Pollution – Water Pollution – Water Pollution from farmland runoff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Syllabus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35562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/>
              <a:t>Essay 5: Proposal</a:t>
            </a:r>
            <a:r>
              <a:rPr lang="en-US" dirty="0"/>
              <a:t>: Using the format described in class, write a concise, detailed, clear, organized, and engaging proposal arguing for some action regarding a problem or social issue.  Your argument will deal with a contemporary </a:t>
            </a:r>
            <a:r>
              <a:rPr lang="en-US" dirty="0" smtClean="0"/>
              <a:t>issue </a:t>
            </a:r>
            <a:r>
              <a:rPr lang="en-US" dirty="0"/>
              <a:t>and</a:t>
            </a:r>
            <a:r>
              <a:rPr lang="en-US" dirty="0" smtClean="0"/>
              <a:t> focus </a:t>
            </a:r>
            <a:r>
              <a:rPr lang="en-US" dirty="0"/>
              <a:t>on the future.  This essay should contain a clear claim stating a proposal, a strong rebuttal, and supporting evidence drawn from at least ten sources, including a mixture of</a:t>
            </a:r>
            <a:r>
              <a:rPr lang="en-US" dirty="0" smtClean="0"/>
              <a:t> primary and secondary sources</a:t>
            </a:r>
            <a:r>
              <a:rPr lang="en-US" dirty="0"/>
              <a:t>.  (</a:t>
            </a:r>
            <a:r>
              <a:rPr lang="en-US" b="1" dirty="0"/>
              <a:t>Length</a:t>
            </a:r>
            <a:r>
              <a:rPr lang="en-US" dirty="0"/>
              <a:t>: 2,000-3,000 words (5-7 pages).  </a:t>
            </a:r>
            <a:r>
              <a:rPr lang="en-US" b="1" dirty="0"/>
              <a:t>Sources</a:t>
            </a:r>
            <a:r>
              <a:rPr lang="en-US" dirty="0"/>
              <a:t>: 10.  </a:t>
            </a:r>
            <a:r>
              <a:rPr lang="en-US" b="1" dirty="0"/>
              <a:t>Due</a:t>
            </a:r>
            <a:r>
              <a:rPr lang="en-US" dirty="0"/>
              <a:t>:  April 27, 2012.  </a:t>
            </a:r>
            <a:r>
              <a:rPr lang="en-US" b="1" dirty="0"/>
              <a:t>Value</a:t>
            </a:r>
            <a:r>
              <a:rPr lang="en-US" dirty="0"/>
              <a:t>: 200 points.) (This will also be your final exam grade!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Advice…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Don’t panic.</a:t>
            </a:r>
          </a:p>
          <a:p>
            <a:r>
              <a:rPr lang="en-US" dirty="0" smtClean="0"/>
              <a:t>Don’t procrastinate.</a:t>
            </a:r>
          </a:p>
          <a:p>
            <a:r>
              <a:rPr lang="en-US" dirty="0" smtClean="0"/>
              <a:t>Keep up with small class deadlines.</a:t>
            </a:r>
          </a:p>
          <a:p>
            <a:r>
              <a:rPr lang="en-US" dirty="0" smtClean="0"/>
              <a:t>Organize, organize, organize before you start writing. </a:t>
            </a:r>
          </a:p>
          <a:p>
            <a:r>
              <a:rPr lang="en-US" dirty="0" smtClean="0"/>
              <a:t>START NOW!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Proposal essays imply that some action should take place and suggests that there are sound reasons why it should occur. </a:t>
            </a:r>
          </a:p>
          <a:p>
            <a:r>
              <a:rPr lang="en-US" sz="4000" dirty="0" smtClean="0"/>
              <a:t>Thesis formula… </a:t>
            </a:r>
          </a:p>
          <a:p>
            <a:pPr lvl="2"/>
            <a:r>
              <a:rPr lang="en-US" sz="3200" dirty="0" smtClean="0"/>
              <a:t>A should do B because of C. </a:t>
            </a:r>
          </a:p>
          <a:p>
            <a:r>
              <a:rPr lang="en-US" dirty="0" smtClean="0"/>
              <a:t>Ex: The student government should endorse the Academic Bill of Rights, because students should not be punished in their courses for their reasonable political view.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Proposals that focus on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The college should allow students to pay tuition on a month-by-month basis.</a:t>
            </a:r>
          </a:p>
          <a:p>
            <a:pPr lvl="1"/>
            <a:r>
              <a:rPr lang="en-US" dirty="0" smtClean="0"/>
              <a:t>The NCAA should implement a playoff system to determine its Division I football championship. </a:t>
            </a:r>
          </a:p>
          <a:p>
            <a:pPr lvl="1"/>
            <a:r>
              <a:rPr lang="en-US" dirty="0" smtClean="0"/>
              <a:t>San Francisco should erect a more effective suicide prevention barrier on the Golden Gate Bridge.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Proposals that focus on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The college should adopt a policy guaranteeing a “living wage” to all campus workers.</a:t>
            </a:r>
          </a:p>
          <a:p>
            <a:pPr lvl="1"/>
            <a:r>
              <a:rPr lang="en-US" dirty="0" smtClean="0"/>
              <a:t>The state should repeal all English-only legislation.</a:t>
            </a:r>
          </a:p>
          <a:p>
            <a:pPr lvl="1"/>
            <a:r>
              <a:rPr lang="en-US" dirty="0" smtClean="0"/>
              <a:t>The police department should institute a policy to train officials in intercultural communication.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Characteristics…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Autofit/>
          </a:bodyPr>
          <a:lstStyle/>
          <a:p>
            <a:r>
              <a:rPr lang="en-US" sz="4400" dirty="0" smtClean="0"/>
              <a:t>They call for action or response, often in response to a problem.</a:t>
            </a:r>
          </a:p>
          <a:p>
            <a:r>
              <a:rPr lang="en-US" sz="4400" dirty="0" smtClean="0"/>
              <a:t>They focus on the future.</a:t>
            </a:r>
          </a:p>
          <a:p>
            <a:r>
              <a:rPr lang="en-US" sz="4400" dirty="0" smtClean="0"/>
              <a:t>They center on the audience.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 for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Proposals always call for some kind of action. </a:t>
            </a:r>
          </a:p>
          <a:p>
            <a:r>
              <a:rPr lang="en-US" dirty="0" smtClean="0"/>
              <a:t>They aim at getting something done or sometimes preventing something from being done.</a:t>
            </a:r>
          </a:p>
          <a:p>
            <a:r>
              <a:rPr lang="en-US" dirty="0" smtClean="0"/>
              <a:t>Use evidence and arguments to persuade people to choose a course of action.</a:t>
            </a:r>
          </a:p>
          <a:p>
            <a:r>
              <a:rPr lang="en-US" dirty="0" smtClean="0"/>
              <a:t>They must appeal to more than good sense; they must be highly credible to create movement.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on the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Proposal arguments focus on the future – what people, institutions, or governments should do over the upcoming weeks, months, or even decades. </a:t>
            </a:r>
          </a:p>
          <a:p>
            <a:r>
              <a:rPr lang="en-US" dirty="0" smtClean="0"/>
              <a:t>Use the best evidence available to suggest that recommended actions will achieve what they promise.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Twilight">
      <a:majorFont>
        <a:latin typeface="Century Gothic"/>
        <a:ea typeface=""/>
        <a:cs typeface=""/>
        <a:font script="Jpan" typeface="ＭＳ Ｐゴシック"/>
      </a:majorFont>
      <a:minorFont>
        <a:latin typeface="Century Gothic"/>
        <a:ea typeface=""/>
        <a:cs typeface=""/>
        <a:font script="Jpan"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1098</Words>
  <Application>Microsoft Macintosh PowerPoint</Application>
  <PresentationFormat>On-screen Show (4:3)</PresentationFormat>
  <Paragraphs>87</Paragraphs>
  <Slides>19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Proposal Essay </vt:lpstr>
      <vt:lpstr>Syllabus Description</vt:lpstr>
      <vt:lpstr>Advice… </vt:lpstr>
      <vt:lpstr>Proposals</vt:lpstr>
      <vt:lpstr>Proposals that focus on Practices</vt:lpstr>
      <vt:lpstr>Proposals that focus on Policies</vt:lpstr>
      <vt:lpstr>Proposal Characteristics…</vt:lpstr>
      <vt:lpstr>Call for Action</vt:lpstr>
      <vt:lpstr>Focus on the Future</vt:lpstr>
      <vt:lpstr>Center on the Audience</vt:lpstr>
      <vt:lpstr>Developing Proposals</vt:lpstr>
      <vt:lpstr>Defining a Need or Problem</vt:lpstr>
      <vt:lpstr>Make a Strong and Clear Claim</vt:lpstr>
      <vt:lpstr>Show that the Proposal Addresses the Need or Problem</vt:lpstr>
      <vt:lpstr>Show that the Proposal is Feasible</vt:lpstr>
      <vt:lpstr>Use Experiences</vt:lpstr>
      <vt:lpstr>Consider Design and Visuals</vt:lpstr>
      <vt:lpstr>Make sure you include…</vt:lpstr>
      <vt:lpstr>For Tomorrow…</vt:lpstr>
    </vt:vector>
  </TitlesOfParts>
  <Company>Home</Company>
  <LinksUpToDate>false</LinksUpToDate>
  <SharedDoc>false</SharedDoc>
  <HyperlinksChanged>false</HyperlinksChanged>
  <AppVersion>12.0001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 Essay </dc:title>
  <dc:creator>Sherry Bielenberg</dc:creator>
  <cp:lastModifiedBy>Sherry Bielenberg</cp:lastModifiedBy>
  <cp:revision>14</cp:revision>
  <dcterms:created xsi:type="dcterms:W3CDTF">2012-03-18T22:30:20Z</dcterms:created>
  <dcterms:modified xsi:type="dcterms:W3CDTF">2012-03-19T00:51:41Z</dcterms:modified>
</cp:coreProperties>
</file>